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10" r:id="rId18"/>
    <p:sldId id="601" r:id="rId19"/>
    <p:sldId id="602" r:id="rId20"/>
    <p:sldId id="603" r:id="rId21"/>
    <p:sldId id="604" r:id="rId22"/>
    <p:sldId id="605" r:id="rId23"/>
    <p:sldId id="606" r:id="rId24"/>
    <p:sldId id="607" r:id="rId25"/>
    <p:sldId id="608" r:id="rId26"/>
    <p:sldId id="609" r:id="rId27"/>
    <p:sldId id="586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астерна графика" id="{E713D851-BF47-4316-8062-063169FFED5B}">
          <p14:sldIdLst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</p14:sldIdLst>
        </p14:section>
        <p14:section name="Векторна графика" id="{2369FFA7-14BE-4B38-8376-64744BFC6064}">
          <p14:sldIdLst>
            <p14:sldId id="595"/>
            <p14:sldId id="596"/>
            <p14:sldId id="597"/>
            <p14:sldId id="598"/>
            <p14:sldId id="599"/>
            <p14:sldId id="600"/>
            <p14:sldId id="610"/>
          </p14:sldIdLst>
        </p14:section>
        <p14:section name="Основни графични файлови формати" id="{7567DC24-F01C-44D2-8134-FF2072841757}">
          <p14:sldIdLst>
            <p14:sldId id="601"/>
            <p14:sldId id="602"/>
            <p14:sldId id="603"/>
            <p14:sldId id="604"/>
            <p14:sldId id="605"/>
            <p14:sldId id="606"/>
            <p14:sldId id="607"/>
          </p14:sldIdLst>
        </p14:section>
        <p14:section name="͏Прозрачност на изображение" id="{F291EF75-2109-415E-9CCF-94DAFD75E43B}">
          <p14:sldIdLst>
            <p14:sldId id="608"/>
            <p14:sldId id="609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A00"/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3" autoAdjust="0"/>
    <p:restoredTop sz="93810" autoAdjust="0"/>
  </p:normalViewPr>
  <p:slideViewPr>
    <p:cSldViewPr showGuides="1">
      <p:cViewPr varScale="1">
        <p:scale>
          <a:sx n="104" d="100"/>
          <a:sy n="104" d="100"/>
        </p:scale>
        <p:origin x="876" y="9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30.8.2025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gif>
</file>

<file path=ppt/media/image4.png>
</file>

<file path=ppt/media/image40.gif>
</file>

<file path=ppt/media/image41.png>
</file>

<file path=ppt/media/image42.jpeg>
</file>

<file path=ppt/media/image43.jpeg>
</file>

<file path=ppt/media/image44.jpe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hyperlink" Target="https://www.google.com/url?sa=i&amp;url=https%3A%2F%2Fstackoverflow.com%2Fquestions%2F59430100%2Fproblem-with-gif-with-transparent-background&amp;psig=AOvVaw1HrHklChnbLnGsiMLLzUF5&amp;ust=1718827076770000&amp;source=images&amp;cd=vfe&amp;opi=89978449&amp;ved=0CBAQjRxqFwoTCNCslvz35YYDFQAAAAAdAAAAABAE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Основни файлови формати при създаване и обработка на 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080" t="6995" r="-2706" b="-731"/>
          <a:stretch/>
        </p:blipFill>
        <p:spPr>
          <a:xfrm>
            <a:off x="6390123" y="2619000"/>
            <a:ext cx="5248260" cy="301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/>
              <a:t>обработка</a:t>
            </a:r>
            <a:r>
              <a:rPr lang="bg-BG" dirty="0"/>
              <a:t> на </a:t>
            </a:r>
            <a:r>
              <a:rPr lang="bg-BG" b="1" dirty="0"/>
              <a:t>растерна графика</a:t>
            </a:r>
            <a:r>
              <a:rPr lang="bg-BG" dirty="0"/>
              <a:t> са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Adobe Photoshop</a:t>
            </a:r>
          </a:p>
          <a:p>
            <a:pPr lvl="1"/>
            <a:r>
              <a:rPr lang="en-US" dirty="0"/>
              <a:t>Corel </a:t>
            </a:r>
            <a:r>
              <a:rPr lang="en-US" dirty="0" err="1"/>
              <a:t>PhotoPaint</a:t>
            </a:r>
            <a:endParaRPr lang="en-US" dirty="0"/>
          </a:p>
          <a:p>
            <a:pPr lvl="1"/>
            <a:r>
              <a:rPr lang="en-US" dirty="0"/>
              <a:t>GIMP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обработка на растерна графика</a:t>
            </a:r>
            <a:endParaRPr lang="en-US" dirty="0"/>
          </a:p>
        </p:txBody>
      </p:sp>
      <p:pic>
        <p:nvPicPr>
          <p:cNvPr id="6146" name="Picture 2" descr="upload.wikimedia.org/wikipedia/commons/thumb/a/af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114" y="4472336"/>
            <a:ext cx="2141539" cy="208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614" y="4418999"/>
            <a:ext cx="2205000" cy="2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pload.wikimedia.org/wikipedia/commons/thumb/4/45/...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575" y="4368623"/>
            <a:ext cx="2295425" cy="22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65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Векторна графика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43363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6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136000" y="1121143"/>
            <a:ext cx="9859234" cy="5546589"/>
          </a:xfrm>
        </p:spPr>
        <p:txBody>
          <a:bodyPr/>
          <a:lstStyle/>
          <a:p>
            <a:r>
              <a:rPr lang="ru-RU" b="1" dirty="0"/>
              <a:t>͏</a:t>
            </a:r>
            <a:r>
              <a:rPr lang="ru-RU" b="1" dirty="0">
                <a:solidFill>
                  <a:schemeClr val="bg1"/>
                </a:solidFill>
              </a:rPr>
              <a:t>Векторната графика </a:t>
            </a:r>
            <a:r>
              <a:rPr lang="ru-RU" dirty="0"/>
              <a:t>– вид </a:t>
            </a:r>
            <a:r>
              <a:rPr lang="ru-RU" b="1" dirty="0"/>
              <a:t>компютърна графика</a:t>
            </a:r>
            <a:r>
              <a:rPr lang="ru-RU" dirty="0"/>
              <a:t>, която се описва с помощта на </a:t>
            </a:r>
            <a:r>
              <a:rPr lang="ru-RU" b="1" dirty="0"/>
              <a:t>математически</a:t>
            </a:r>
            <a:r>
              <a:rPr lang="ru-RU" dirty="0"/>
              <a:t> </a:t>
            </a:r>
            <a:r>
              <a:rPr lang="ru-RU" b="1" dirty="0"/>
              <a:t>формули</a:t>
            </a:r>
            <a:r>
              <a:rPr lang="ru-RU" dirty="0"/>
              <a:t>, </a:t>
            </a:r>
            <a:r>
              <a:rPr lang="ru-RU" b="1" dirty="0"/>
              <a:t>функции</a:t>
            </a:r>
            <a:r>
              <a:rPr lang="ru-RU" dirty="0"/>
              <a:t>, </a:t>
            </a:r>
            <a:r>
              <a:rPr lang="ru-RU" b="1" dirty="0"/>
              <a:t>вектори</a:t>
            </a:r>
            <a:r>
              <a:rPr lang="ru-RU" dirty="0"/>
              <a:t> и т.н.</a:t>
            </a:r>
          </a:p>
          <a:p>
            <a:r>
              <a:rPr lang="ru-RU" dirty="0"/>
              <a:t>͏</a:t>
            </a:r>
            <a:r>
              <a:rPr lang="ru-RU" b="1" dirty="0">
                <a:solidFill>
                  <a:schemeClr val="bg1"/>
                </a:solidFill>
              </a:rPr>
              <a:t>Вектор</a:t>
            </a:r>
            <a:r>
              <a:rPr lang="ru-RU" dirty="0"/>
              <a:t> – </a:t>
            </a:r>
            <a:r>
              <a:rPr lang="ru-RU" b="1" dirty="0"/>
              <a:t>математическа величина</a:t>
            </a:r>
            <a:r>
              <a:rPr lang="ru-RU" dirty="0"/>
              <a:t>, която има както </a:t>
            </a:r>
            <a:r>
              <a:rPr lang="ru-RU" b="1" dirty="0"/>
              <a:t>големина</a:t>
            </a:r>
            <a:r>
              <a:rPr lang="ru-RU" dirty="0"/>
              <a:t>, така и </a:t>
            </a:r>
            <a:r>
              <a:rPr lang="ru-RU" b="1" dirty="0"/>
              <a:t>посока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е векторна графика?</a:t>
            </a:r>
            <a:endParaRPr lang="en-US" dirty="0"/>
          </a:p>
        </p:txBody>
      </p:sp>
      <p:pic>
        <p:nvPicPr>
          <p:cNvPr id="1026" name="Picture 2" descr="Vektor (riyaziyyat və fizika) — Vikipediy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000" y="4255528"/>
            <a:ext cx="6221925" cy="243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6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755594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Всеки елемент на </a:t>
            </a:r>
            <a:r>
              <a:rPr lang="bg-BG" b="1" dirty="0"/>
              <a:t>векторната графика </a:t>
            </a:r>
            <a:r>
              <a:rPr lang="bg-BG" dirty="0"/>
              <a:t>представлява </a:t>
            </a:r>
            <a:r>
              <a:rPr lang="bg-BG" b="1" dirty="0"/>
              <a:t>формула</a:t>
            </a:r>
            <a:r>
              <a:rPr lang="bg-BG" dirty="0"/>
              <a:t>, а не </a:t>
            </a:r>
            <a:r>
              <a:rPr lang="bg-BG" b="1" dirty="0"/>
              <a:t>съвкупност</a:t>
            </a:r>
            <a:r>
              <a:rPr lang="bg-BG" dirty="0"/>
              <a:t> от </a:t>
            </a:r>
            <a:r>
              <a:rPr lang="bg-BG" b="1" dirty="0"/>
              <a:t>пиксели</a:t>
            </a:r>
            <a:r>
              <a:rPr lang="bg-BG" dirty="0"/>
              <a:t>, както при </a:t>
            </a:r>
            <a:r>
              <a:rPr lang="bg-BG" b="1" dirty="0"/>
              <a:t>растерната графика</a:t>
            </a:r>
          </a:p>
          <a:p>
            <a:r>
              <a:rPr lang="bg-BG" dirty="0"/>
              <a:t>От съчетанието на различни </a:t>
            </a:r>
            <a:r>
              <a:rPr lang="bg-BG" b="1" dirty="0">
                <a:solidFill>
                  <a:schemeClr val="bg1"/>
                </a:solidFill>
              </a:rPr>
              <a:t>линии</a:t>
            </a:r>
            <a:r>
              <a:rPr lang="bg-BG" dirty="0"/>
              <a:t> (</a:t>
            </a:r>
            <a:r>
              <a:rPr lang="bg-BG" b="1" dirty="0"/>
              <a:t>вектори</a:t>
            </a:r>
            <a:r>
              <a:rPr lang="bg-BG" dirty="0"/>
              <a:t>) се получават обекти с </a:t>
            </a:r>
            <a:r>
              <a:rPr lang="bg-BG" b="1" dirty="0"/>
              <a:t>различни</a:t>
            </a:r>
            <a:r>
              <a:rPr lang="bg-BG" dirty="0"/>
              <a:t> </a:t>
            </a:r>
            <a:r>
              <a:rPr lang="bg-BG" b="1" dirty="0"/>
              <a:t>форми</a:t>
            </a:r>
            <a:r>
              <a:rPr lang="bg-BG" dirty="0"/>
              <a:t> и </a:t>
            </a:r>
            <a:r>
              <a:rPr lang="bg-BG" b="1" dirty="0"/>
              <a:t>размери</a:t>
            </a:r>
          </a:p>
          <a:p>
            <a:r>
              <a:rPr lang="bg-BG" dirty="0"/>
              <a:t>Всяка линия има:</a:t>
            </a:r>
          </a:p>
          <a:p>
            <a:pPr lvl="1"/>
            <a:r>
              <a:rPr lang="bg-BG" dirty="0"/>
              <a:t>Форма</a:t>
            </a:r>
          </a:p>
          <a:p>
            <a:pPr lvl="1"/>
            <a:r>
              <a:rPr lang="bg-BG" dirty="0"/>
              <a:t>Дебелина</a:t>
            </a:r>
          </a:p>
          <a:p>
            <a:pPr lvl="1"/>
            <a:r>
              <a:rPr lang="bg-BG" dirty="0"/>
              <a:t>Цвят</a:t>
            </a:r>
          </a:p>
          <a:p>
            <a:pPr lvl="1"/>
            <a:r>
              <a:rPr lang="bg-BG" dirty="0"/>
              <a:t>Вид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Векторна графика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3744000"/>
            <a:ext cx="6907414" cy="259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2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Основните </a:t>
            </a:r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bg-BG" b="1" dirty="0"/>
              <a:t>векторната графика </a:t>
            </a:r>
            <a:r>
              <a:rPr lang="bg-BG" dirty="0"/>
              <a:t>са:</a:t>
            </a:r>
          </a:p>
          <a:p>
            <a:pPr lvl="1"/>
            <a:r>
              <a:rPr lang="bg-BG" b="1" dirty="0"/>
              <a:t>Малък обем </a:t>
            </a:r>
            <a:r>
              <a:rPr lang="bg-BG" dirty="0"/>
              <a:t>на файла</a:t>
            </a:r>
          </a:p>
          <a:p>
            <a:pPr lvl="1"/>
            <a:r>
              <a:rPr lang="bg-BG" b="1" dirty="0"/>
              <a:t>Високо качество </a:t>
            </a:r>
            <a:r>
              <a:rPr lang="bg-BG" dirty="0"/>
              <a:t>при </a:t>
            </a:r>
            <a:r>
              <a:rPr lang="bg-BG" b="1" dirty="0"/>
              <a:t>намаляване</a:t>
            </a:r>
            <a:r>
              <a:rPr lang="bg-BG" dirty="0"/>
              <a:t> и </a:t>
            </a:r>
            <a:r>
              <a:rPr lang="bg-BG" b="1" dirty="0"/>
              <a:t>увеличаване</a:t>
            </a:r>
            <a:r>
              <a:rPr lang="bg-BG" dirty="0"/>
              <a:t> на изображението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00" y="3056400"/>
            <a:ext cx="3817800" cy="38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6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Основният недостатък на векторната графика е </a:t>
            </a:r>
            <a:r>
              <a:rPr lang="bg-BG" b="1" dirty="0"/>
              <a:t>невъзможността</a:t>
            </a:r>
            <a:r>
              <a:rPr lang="bg-BG" dirty="0"/>
              <a:t> да създава </a:t>
            </a:r>
            <a:r>
              <a:rPr lang="bg-BG" b="1" dirty="0"/>
              <a:t>фотореалистични изображения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Недостатъци при векторната графика</a:t>
            </a:r>
            <a:endParaRPr lang="en-US" dirty="0"/>
          </a:p>
        </p:txBody>
      </p:sp>
      <p:pic>
        <p:nvPicPr>
          <p:cNvPr id="2050" name="Picture 2" descr="140,000+ Free Vector Stock Art Images, Hand Selected - Pixabay - Pixab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710" y="3114000"/>
            <a:ext cx="8415425" cy="321422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/>
              <a:t>обработка</a:t>
            </a:r>
            <a:r>
              <a:rPr lang="bg-BG" dirty="0"/>
              <a:t> на </a:t>
            </a:r>
            <a:r>
              <a:rPr lang="bg-BG" b="1" dirty="0"/>
              <a:t>векторна графика</a:t>
            </a:r>
            <a:r>
              <a:rPr lang="bg-BG" dirty="0"/>
              <a:t> са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Adobe Illustrator</a:t>
            </a:r>
          </a:p>
          <a:p>
            <a:pPr lvl="1"/>
            <a:r>
              <a:rPr lang="en-US" dirty="0" err="1"/>
              <a:t>Autocad</a:t>
            </a:r>
            <a:endParaRPr lang="en-US" dirty="0"/>
          </a:p>
          <a:p>
            <a:pPr lvl="1"/>
            <a:r>
              <a:rPr lang="en-US" dirty="0" err="1"/>
              <a:t>CorelDRAW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обработка на векторна графика</a:t>
            </a:r>
            <a:endParaRPr lang="en-US" dirty="0"/>
          </a:p>
        </p:txBody>
      </p:sp>
      <p:pic>
        <p:nvPicPr>
          <p:cNvPr id="3074" name="Picture 2" descr="upload.wikimedia.org/wikipedia/commons/thumb/f/fb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195" y="4669728"/>
            <a:ext cx="1826376" cy="17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utocad Logo, symbol, meaning, history, PNG, brand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36"/>
          <a:stretch/>
        </p:blipFill>
        <p:spPr bwMode="auto">
          <a:xfrm>
            <a:off x="4532197" y="4545659"/>
            <a:ext cx="3127606" cy="189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orelDraw Logo PNG Vector (PDF) Free Downlo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430" y="4669728"/>
            <a:ext cx="1573379" cy="177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57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Растерна срещу векторна графика</a:t>
            </a:r>
            <a:endParaRPr lang="en-US" dirty="0"/>
          </a:p>
        </p:txBody>
      </p:sp>
      <p:pic>
        <p:nvPicPr>
          <p:cNvPr id="9218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" r="54238" b="9430"/>
          <a:stretch/>
        </p:blipFill>
        <p:spPr bwMode="auto">
          <a:xfrm>
            <a:off x="1101000" y="1634925"/>
            <a:ext cx="3600000" cy="39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18" r="1575" b="7631"/>
          <a:stretch/>
        </p:blipFill>
        <p:spPr bwMode="auto">
          <a:xfrm>
            <a:off x="7671000" y="1634925"/>
            <a:ext cx="3587030" cy="39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30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84175"/>
          </a:xfrm>
        </p:spPr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500" y="1674000"/>
            <a:ext cx="3375000" cy="21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3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dirty="0"/>
              <a:t>Изображенията могат да бъдат </a:t>
            </a:r>
            <a:r>
              <a:rPr lang="bg-BG" b="1" dirty="0"/>
              <a:t>съхранявани</a:t>
            </a:r>
            <a:r>
              <a:rPr lang="bg-BG" dirty="0"/>
              <a:t> във </a:t>
            </a:r>
            <a:r>
              <a:rPr lang="bg-BG" b="1" dirty="0"/>
              <a:t>файл</a:t>
            </a:r>
            <a:r>
              <a:rPr lang="bg-BG" dirty="0"/>
              <a:t> по </a:t>
            </a:r>
            <a:r>
              <a:rPr lang="bg-BG" b="1" dirty="0"/>
              <a:t>различни начини</a:t>
            </a:r>
          </a:p>
          <a:p>
            <a:pPr lvl="1"/>
            <a:r>
              <a:rPr lang="bg-BG" dirty="0"/>
              <a:t>Тези начини се наричат </a:t>
            </a:r>
            <a:r>
              <a:rPr lang="bg-BG" b="1" dirty="0">
                <a:solidFill>
                  <a:schemeClr val="bg1"/>
                </a:solidFill>
              </a:rPr>
              <a:t>графични файлови формати</a:t>
            </a:r>
          </a:p>
          <a:p>
            <a:r>
              <a:rPr lang="bg-BG" dirty="0"/>
              <a:t>Най-често използваните </a:t>
            </a:r>
            <a:r>
              <a:rPr lang="bg-BG" b="1" dirty="0"/>
              <a:t>графични формати </a:t>
            </a:r>
            <a:r>
              <a:rPr lang="bg-BG" dirty="0"/>
              <a:t>са:</a:t>
            </a:r>
          </a:p>
          <a:p>
            <a:pPr lvl="1"/>
            <a:r>
              <a:rPr lang="en-US" dirty="0"/>
              <a:t>BMP</a:t>
            </a:r>
          </a:p>
          <a:p>
            <a:pPr lvl="1"/>
            <a:r>
              <a:rPr lang="en-US" dirty="0"/>
              <a:t>JPG</a:t>
            </a:r>
          </a:p>
          <a:p>
            <a:pPr lvl="1"/>
            <a:r>
              <a:rPr lang="en-US" dirty="0"/>
              <a:t>GIF</a:t>
            </a:r>
          </a:p>
          <a:p>
            <a:pPr lvl="1"/>
            <a:r>
              <a:rPr lang="en-US" dirty="0"/>
              <a:t>PNG</a:t>
            </a:r>
          </a:p>
          <a:p>
            <a:pPr lvl="1"/>
            <a:r>
              <a:rPr lang="en-US" dirty="0"/>
              <a:t>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1026" name="Picture 2" descr="Bmp Icon | Flat File Type Iconpack | PelFusion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4193239"/>
            <a:ext cx="1393937" cy="139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ng Basic Miscellany Flat icon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13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pg Special Lineal color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84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f - Free files and folders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239" y="4193240"/>
            <a:ext cx="1389737" cy="138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if Generic Flat icon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8" b="5832"/>
          <a:stretch/>
        </p:blipFill>
        <p:spPr bwMode="auto">
          <a:xfrm>
            <a:off x="10210528" y="4198389"/>
            <a:ext cx="1600472" cy="140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1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Растерна</a:t>
            </a:r>
            <a:r>
              <a:rPr lang="bg-BG" dirty="0"/>
              <a:t> графика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Векторна</a:t>
            </a:r>
            <a:r>
              <a:rPr lang="bg-BG" dirty="0"/>
              <a:t> графика</a:t>
            </a:r>
          </a:p>
          <a:p>
            <a:r>
              <a:rPr lang="bg-BG" dirty="0"/>
              <a:t>Основни графични файлови </a:t>
            </a:r>
            <a:r>
              <a:rPr lang="bg-BG" b="1" dirty="0"/>
              <a:t>формати</a:t>
            </a:r>
            <a:endParaRPr lang="en-US" b="1" dirty="0"/>
          </a:p>
          <a:p>
            <a:r>
              <a:rPr lang="bg-BG" dirty="0"/>
              <a:t>͏</a:t>
            </a:r>
            <a:r>
              <a:rPr lang="bg-BG" b="1" dirty="0"/>
              <a:t>Прозрачност</a:t>
            </a:r>
            <a:r>
              <a:rPr lang="bg-BG" dirty="0"/>
              <a:t> на изображение</a:t>
            </a:r>
            <a:endParaRPr lang="bg-BG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 – </a:t>
            </a:r>
            <a:r>
              <a:rPr lang="bg-BG" dirty="0"/>
              <a:t>основен графичен формат за </a:t>
            </a:r>
            <a:r>
              <a:rPr lang="bg-BG" b="1" dirty="0"/>
              <a:t>растерни изображения</a:t>
            </a:r>
          </a:p>
          <a:p>
            <a:pPr lvl="1"/>
            <a:r>
              <a:rPr lang="bg-BG" dirty="0"/>
              <a:t>Всеки </a:t>
            </a:r>
            <a:r>
              <a:rPr lang="bg-BG" b="1" dirty="0"/>
              <a:t>пиксел</a:t>
            </a:r>
            <a:r>
              <a:rPr lang="bg-BG" dirty="0"/>
              <a:t> може да приема от </a:t>
            </a:r>
            <a:r>
              <a:rPr lang="bg-BG" b="1" dirty="0"/>
              <a:t>2</a:t>
            </a:r>
            <a:r>
              <a:rPr lang="bg-BG" dirty="0"/>
              <a:t> до </a:t>
            </a:r>
            <a:r>
              <a:rPr lang="bg-BG" b="1" dirty="0"/>
              <a:t>16.7 милиона цвята</a:t>
            </a:r>
          </a:p>
          <a:p>
            <a:pPr lvl="1"/>
            <a:r>
              <a:rPr lang="bg-BG" dirty="0"/>
              <a:t>Размерът на файла, записан в този формат е с </a:t>
            </a:r>
            <a:r>
              <a:rPr lang="bg-BG" b="1" dirty="0"/>
              <a:t>високо качество</a:t>
            </a:r>
            <a:r>
              <a:rPr lang="bg-BG" dirty="0"/>
              <a:t>, но е </a:t>
            </a:r>
            <a:r>
              <a:rPr lang="bg-BG" b="1" dirty="0"/>
              <a:t>голям по обем</a:t>
            </a:r>
          </a:p>
          <a:p>
            <a:pPr lvl="1"/>
            <a:r>
              <a:rPr lang="bg-BG" b="1" dirty="0"/>
              <a:t>Не</a:t>
            </a:r>
            <a:r>
              <a:rPr lang="bg-BG" dirty="0"/>
              <a:t> се </a:t>
            </a:r>
            <a:r>
              <a:rPr lang="bg-BG" b="1" dirty="0"/>
              <a:t>използва</a:t>
            </a:r>
            <a:r>
              <a:rPr lang="bg-BG" dirty="0"/>
              <a:t> в интернет</a:t>
            </a:r>
          </a:p>
          <a:p>
            <a:pPr lvl="1"/>
            <a:r>
              <a:rPr lang="bg-BG" dirty="0"/>
              <a:t>Разширението му е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.bmp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2052" name="Picture 4" descr="Sample BMP File - FREE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39" y="4752700"/>
            <a:ext cx="2520000" cy="189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13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6733272" cy="5546589"/>
          </a:xfrm>
        </p:spPr>
        <p:txBody>
          <a:bodyPr>
            <a:normAutofit/>
          </a:bodyPr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JPG </a:t>
            </a:r>
            <a:r>
              <a:rPr lang="en-US" dirty="0"/>
              <a:t>(</a:t>
            </a:r>
            <a:r>
              <a:rPr lang="en-US" b="1" dirty="0">
                <a:solidFill>
                  <a:schemeClr val="bg1"/>
                </a:solidFill>
              </a:rPr>
              <a:t>JPEG</a:t>
            </a:r>
            <a:r>
              <a:rPr lang="en-US" dirty="0"/>
              <a:t>)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/>
              <a:t>– </a:t>
            </a:r>
            <a:r>
              <a:rPr lang="bg-BG" b="1" dirty="0"/>
              <a:t>растерен файлов </a:t>
            </a:r>
            <a:r>
              <a:rPr lang="bg-BG" dirty="0"/>
              <a:t>формат за съхраняване на </a:t>
            </a:r>
            <a:r>
              <a:rPr lang="bg-BG" b="1" dirty="0"/>
              <a:t>фотоизображения</a:t>
            </a:r>
          </a:p>
          <a:p>
            <a:pPr lvl="1"/>
            <a:r>
              <a:rPr lang="bg-BG" dirty="0"/>
              <a:t>Масово се използва за </a:t>
            </a:r>
            <a:r>
              <a:rPr lang="bg-BG" b="1" dirty="0"/>
              <a:t>снимки</a:t>
            </a:r>
            <a:r>
              <a:rPr lang="bg-BG" dirty="0"/>
              <a:t> и </a:t>
            </a:r>
            <a:r>
              <a:rPr lang="bg-BG" b="1" dirty="0"/>
              <a:t>изображения</a:t>
            </a:r>
          </a:p>
          <a:p>
            <a:pPr lvl="1"/>
            <a:r>
              <a:rPr lang="bg-BG" b="1" dirty="0"/>
              <a:t>Изпозлва</a:t>
            </a:r>
            <a:r>
              <a:rPr lang="bg-BG" dirty="0"/>
              <a:t> се широко в </a:t>
            </a:r>
            <a:r>
              <a:rPr lang="bg-BG" b="1" dirty="0"/>
              <a:t>интернет</a:t>
            </a:r>
            <a:endParaRPr lang="en-US" b="1" dirty="0"/>
          </a:p>
          <a:p>
            <a:pPr lvl="1"/>
            <a:r>
              <a:rPr lang="bg-BG" dirty="0"/>
              <a:t>Приема максимално </a:t>
            </a:r>
            <a:r>
              <a:rPr lang="bg-BG" b="1" dirty="0"/>
              <a:t>65 536 цвята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.jpeg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JPG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6" name="Picture 2" descr="BMP File - What is a .bmp file and how do I open it?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r="1230" b="6897"/>
          <a:stretch/>
        </p:blipFill>
        <p:spPr bwMode="auto">
          <a:xfrm>
            <a:off x="8599272" y="4104000"/>
            <a:ext cx="3385005" cy="1937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12 Easy Ways to Improve Your Nature Photograph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0520" y="1854000"/>
            <a:ext cx="2922510" cy="19497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46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GIF</a:t>
            </a:r>
            <a:r>
              <a:rPr lang="en-US" dirty="0"/>
              <a:t> – </a:t>
            </a:r>
            <a:r>
              <a:rPr lang="bg-BG" b="1" dirty="0"/>
              <a:t>растерен формат</a:t>
            </a:r>
            <a:r>
              <a:rPr lang="bg-BG" dirty="0"/>
              <a:t>, използван в интернет за </a:t>
            </a:r>
            <a:r>
              <a:rPr lang="bg-BG" b="1" dirty="0"/>
              <a:t>лого</a:t>
            </a:r>
            <a:r>
              <a:rPr lang="bg-BG" dirty="0"/>
              <a:t>, </a:t>
            </a:r>
            <a:r>
              <a:rPr lang="bg-BG" b="1" dirty="0"/>
              <a:t>диаграма</a:t>
            </a:r>
            <a:r>
              <a:rPr lang="bg-BG" dirty="0"/>
              <a:t> или </a:t>
            </a:r>
            <a:r>
              <a:rPr lang="bg-BG" b="1" dirty="0"/>
              <a:t>малка анимация</a:t>
            </a:r>
          </a:p>
          <a:p>
            <a:pPr lvl="1"/>
            <a:r>
              <a:rPr lang="bg-BG" dirty="0"/>
              <a:t>Поддържа </a:t>
            </a:r>
            <a:r>
              <a:rPr lang="bg-BG" b="1" dirty="0"/>
              <a:t>прозрачност</a:t>
            </a:r>
          </a:p>
          <a:p>
            <a:pPr lvl="1"/>
            <a:r>
              <a:rPr lang="bg-BG" dirty="0"/>
              <a:t>Има </a:t>
            </a:r>
            <a:r>
              <a:rPr lang="bg-BG" b="1" dirty="0"/>
              <a:t>ограничение</a:t>
            </a:r>
            <a:r>
              <a:rPr lang="bg-BG" dirty="0"/>
              <a:t> за </a:t>
            </a:r>
            <a:r>
              <a:rPr lang="bg-BG" b="1" dirty="0"/>
              <a:t>броя</a:t>
            </a:r>
            <a:r>
              <a:rPr lang="bg-BG" dirty="0"/>
              <a:t> на </a:t>
            </a:r>
            <a:r>
              <a:rPr lang="bg-BG" b="1" dirty="0"/>
              <a:t>използваните цветове </a:t>
            </a:r>
            <a:r>
              <a:rPr lang="bg-BG" dirty="0"/>
              <a:t>(не повече от </a:t>
            </a:r>
            <a:r>
              <a:rPr lang="bg-BG" b="1" dirty="0"/>
              <a:t>256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4098" name="Picture 2" descr="File:Rotating earth animated transparent.gif - Wikimedia Commo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438" y="4045500"/>
            <a:ext cx="2610000" cy="26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medy Central Cat GIF by CsaK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000" y="4914000"/>
            <a:ext cx="3121643" cy="175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71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PNG</a:t>
            </a:r>
            <a:r>
              <a:rPr lang="en-US" b="1" dirty="0"/>
              <a:t> </a:t>
            </a:r>
            <a:r>
              <a:rPr lang="bg-BG" dirty="0"/>
              <a:t>– </a:t>
            </a:r>
            <a:r>
              <a:rPr lang="bg-BG" b="1" dirty="0"/>
              <a:t>растерен</a:t>
            </a:r>
            <a:r>
              <a:rPr lang="bg-BG" dirty="0"/>
              <a:t> файлов </a:t>
            </a:r>
            <a:r>
              <a:rPr lang="bg-BG" b="1" dirty="0"/>
              <a:t>формат</a:t>
            </a:r>
            <a:r>
              <a:rPr lang="bg-BG" dirty="0"/>
              <a:t>, разработен специално за употреба в </a:t>
            </a:r>
            <a:r>
              <a:rPr lang="bg-BG" b="1" dirty="0"/>
              <a:t>интернет</a:t>
            </a:r>
          </a:p>
          <a:p>
            <a:pPr lvl="1"/>
            <a:r>
              <a:rPr lang="bg-BG" dirty="0"/>
              <a:t>Файловете са с </a:t>
            </a:r>
            <a:r>
              <a:rPr lang="bg-BG" b="1" dirty="0"/>
              <a:t>малък обем</a:t>
            </a:r>
            <a:r>
              <a:rPr lang="bg-BG" dirty="0"/>
              <a:t>, но с </a:t>
            </a:r>
            <a:r>
              <a:rPr lang="bg-BG" b="1" dirty="0"/>
              <a:t>високо качество </a:t>
            </a:r>
            <a:r>
              <a:rPr lang="bg-BG" dirty="0"/>
              <a:t>на </a:t>
            </a:r>
            <a:r>
              <a:rPr lang="bg-BG" b="1" dirty="0"/>
              <a:t>изображението</a:t>
            </a:r>
          </a:p>
          <a:p>
            <a:pPr lvl="1"/>
            <a:r>
              <a:rPr lang="bg-BG" dirty="0"/>
              <a:t>Използва се за </a:t>
            </a:r>
            <a:r>
              <a:rPr lang="bg-BG" b="1" dirty="0"/>
              <a:t>малки</a:t>
            </a:r>
            <a:r>
              <a:rPr lang="bg-BG" dirty="0"/>
              <a:t> </a:t>
            </a:r>
            <a:r>
              <a:rPr lang="bg-BG" b="1" dirty="0"/>
              <a:t>изображение</a:t>
            </a:r>
            <a:r>
              <a:rPr lang="bg-BG" dirty="0"/>
              <a:t>, </a:t>
            </a:r>
            <a:r>
              <a:rPr lang="bg-BG" b="1" dirty="0"/>
              <a:t>бутони</a:t>
            </a:r>
            <a:r>
              <a:rPr lang="bg-BG" dirty="0"/>
              <a:t> и </a:t>
            </a:r>
            <a:r>
              <a:rPr lang="bg-BG" b="1" dirty="0"/>
              <a:t>т</a:t>
            </a:r>
            <a:r>
              <a:rPr lang="bg-BG" dirty="0"/>
              <a:t>.</a:t>
            </a:r>
            <a:r>
              <a:rPr lang="bg-BG" b="1" dirty="0"/>
              <a:t>н</a:t>
            </a:r>
            <a:r>
              <a:rPr lang="bg-BG" dirty="0"/>
              <a:t>.</a:t>
            </a:r>
          </a:p>
          <a:p>
            <a:pPr lvl="1"/>
            <a:r>
              <a:rPr lang="bg-BG" dirty="0"/>
              <a:t>Разширението му е </a:t>
            </a:r>
            <a:r>
              <a:rPr lang="en-US" b="1" dirty="0">
                <a:solidFill>
                  <a:schemeClr val="bg1"/>
                </a:solidFill>
              </a:rPr>
              <a:t>.</a:t>
            </a:r>
            <a:r>
              <a:rPr lang="en-US" b="1" dirty="0" err="1">
                <a:solidFill>
                  <a:schemeClr val="bg1"/>
                </a:solidFill>
              </a:rPr>
              <a:t>png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PNG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000" y="4318527"/>
            <a:ext cx="3735000" cy="2485473"/>
          </a:xfrm>
          <a:prstGeom prst="rect">
            <a:avLst/>
          </a:prstGeom>
        </p:spPr>
      </p:pic>
      <p:pic>
        <p:nvPicPr>
          <p:cNvPr id="5126" name="Picture 6" descr="Icons for all kinds of designs | Freep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616" y="4369935"/>
            <a:ext cx="4070383" cy="229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8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5999" y="1121143"/>
            <a:ext cx="6899709" cy="5546589"/>
          </a:xfrm>
        </p:spPr>
        <p:txBody>
          <a:bodyPr>
            <a:normAutofit fontScale="92500" lnSpcReduction="20000"/>
          </a:bodyPr>
          <a:lstStyle/>
          <a:p>
            <a:r>
              <a:rPr lang="en-US" sz="3600" b="1" dirty="0"/>
              <a:t>͏</a:t>
            </a:r>
            <a:r>
              <a:rPr lang="en-US" sz="3600" b="1" dirty="0">
                <a:solidFill>
                  <a:schemeClr val="bg1"/>
                </a:solidFill>
              </a:rPr>
              <a:t>TIF</a:t>
            </a:r>
            <a:r>
              <a:rPr lang="en-US" sz="3600" dirty="0"/>
              <a:t> (</a:t>
            </a:r>
            <a:r>
              <a:rPr lang="en-US" sz="3600" b="1" dirty="0">
                <a:solidFill>
                  <a:schemeClr val="bg1"/>
                </a:solidFill>
              </a:rPr>
              <a:t>TIFF</a:t>
            </a:r>
            <a:r>
              <a:rPr lang="en-US" sz="3600" dirty="0"/>
              <a:t>) – </a:t>
            </a:r>
            <a:r>
              <a:rPr lang="bg-BG" sz="3600" b="1" dirty="0"/>
              <a:t>растерен формат </a:t>
            </a:r>
            <a:r>
              <a:rPr lang="bg-BG" sz="3600" dirty="0"/>
              <a:t>за съхранение на графични изображения с </a:t>
            </a:r>
            <a:r>
              <a:rPr lang="bg-BG" sz="3600" b="1" dirty="0"/>
              <a:t>високо качество</a:t>
            </a:r>
          </a:p>
          <a:p>
            <a:pPr lvl="1"/>
            <a:r>
              <a:rPr lang="bg-BG" sz="3200" dirty="0"/>
              <a:t>Използва се в </a:t>
            </a:r>
            <a:r>
              <a:rPr lang="bg-BG" sz="3200" b="1" dirty="0"/>
              <a:t>предпечатната подготовка</a:t>
            </a:r>
            <a:r>
              <a:rPr lang="bg-BG" sz="3200" dirty="0"/>
              <a:t>, </a:t>
            </a:r>
            <a:r>
              <a:rPr lang="bg-BG" sz="3200" b="1" dirty="0"/>
              <a:t>цифровата фотография </a:t>
            </a:r>
            <a:r>
              <a:rPr lang="bg-BG" sz="3200" dirty="0"/>
              <a:t>и </a:t>
            </a:r>
            <a:r>
              <a:rPr lang="bg-BG" sz="3200" b="1" dirty="0"/>
              <a:t>т</a:t>
            </a:r>
            <a:r>
              <a:rPr lang="bg-BG" sz="3200" dirty="0"/>
              <a:t>.</a:t>
            </a:r>
            <a:r>
              <a:rPr lang="bg-BG" sz="3200" b="1" dirty="0"/>
              <a:t>н</a:t>
            </a:r>
            <a:r>
              <a:rPr lang="bg-BG" sz="3200" dirty="0"/>
              <a:t>.</a:t>
            </a:r>
          </a:p>
          <a:p>
            <a:pPr lvl="1"/>
            <a:r>
              <a:rPr lang="bg-BG" sz="3200" dirty="0"/>
              <a:t>Използва повече от </a:t>
            </a:r>
            <a:r>
              <a:rPr lang="bg-BG" sz="3200" b="1" dirty="0"/>
              <a:t>16.7 милиона цвята</a:t>
            </a:r>
          </a:p>
          <a:p>
            <a:pPr lvl="1"/>
            <a:r>
              <a:rPr lang="bg-BG" sz="3200" dirty="0"/>
              <a:t>Файловете са с </a:t>
            </a:r>
            <a:r>
              <a:rPr lang="bg-BG" sz="3200" b="1" dirty="0"/>
              <a:t>високо качество </a:t>
            </a:r>
            <a:r>
              <a:rPr lang="bg-BG" sz="3200" dirty="0"/>
              <a:t>и </a:t>
            </a:r>
            <a:r>
              <a:rPr lang="bg-BG" sz="3200" b="1" dirty="0"/>
              <a:t>голям размер</a:t>
            </a:r>
          </a:p>
          <a:p>
            <a:pPr lvl="1"/>
            <a:r>
              <a:rPr lang="bg-BG" sz="3200" dirty="0"/>
              <a:t>Разширението му е </a:t>
            </a:r>
            <a:r>
              <a:rPr lang="en-US" sz="3200" b="1" dirty="0">
                <a:solidFill>
                  <a:schemeClr val="bg1"/>
                </a:solidFill>
              </a:rPr>
              <a:t>.</a:t>
            </a:r>
            <a:r>
              <a:rPr lang="en-US" sz="3200" b="1" dirty="0" err="1">
                <a:solidFill>
                  <a:schemeClr val="bg1"/>
                </a:solidFill>
              </a:rPr>
              <a:t>tif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TIF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6146" name="Picture 2" descr="Understanding Detail in Photography | by Josh Rose | Medium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737" y="4257803"/>
            <a:ext cx="3375000" cy="22491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Beautiful Macro Photo of a Hummingbird's Details | PetaPix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744" y="1143237"/>
            <a:ext cx="2993251" cy="299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>
          <a:xfrm>
            <a:off x="615108" y="5004000"/>
            <a:ext cx="10961783" cy="1019176"/>
          </a:xfrm>
        </p:spPr>
        <p:txBody>
          <a:bodyPr/>
          <a:lstStyle/>
          <a:p>
            <a:r>
              <a:rPr lang="bg-BG" dirty="0"/>
              <a:t>͏Прозрачност на изображение</a:t>
            </a:r>
          </a:p>
        </p:txBody>
      </p:sp>
      <p:sp>
        <p:nvSpPr>
          <p:cNvPr id="4" name="AutoShape 4" descr="PNG Images | Free Photos, PNG Stickers, Wallpapers &amp; Backgrounds - rawpixel"/>
          <p:cNvSpPr>
            <a:spLocks noChangeAspect="1" noChangeArrowheads="1"/>
          </p:cNvSpPr>
          <p:nvPr/>
        </p:nvSpPr>
        <p:spPr bwMode="auto">
          <a:xfrm>
            <a:off x="155575" y="-1081088"/>
            <a:ext cx="2019300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4" name="Picture 6" descr="Free download png images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00" y="1674000"/>
            <a:ext cx="2160000" cy="19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74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Някои файлови формати поддържат </a:t>
            </a:r>
            <a:r>
              <a:rPr lang="bg-BG" b="1" dirty="0"/>
              <a:t>прозрачност</a:t>
            </a:r>
            <a:r>
              <a:rPr lang="bg-BG" dirty="0"/>
              <a:t> на </a:t>
            </a:r>
            <a:r>
              <a:rPr lang="bg-BG" b="1" dirty="0"/>
              <a:t>изображението</a:t>
            </a:r>
          </a:p>
          <a:p>
            <a:pPr lvl="1"/>
            <a:r>
              <a:rPr lang="bg-BG" dirty="0"/>
              <a:t>Това позволява лесно да </a:t>
            </a:r>
            <a:r>
              <a:rPr lang="bg-BG" b="1" dirty="0"/>
              <a:t>наслагваме</a:t>
            </a:r>
            <a:r>
              <a:rPr lang="bg-BG" dirty="0"/>
              <a:t> </a:t>
            </a:r>
            <a:r>
              <a:rPr lang="bg-BG" b="1" dirty="0"/>
              <a:t>изображения</a:t>
            </a:r>
          </a:p>
          <a:p>
            <a:r>
              <a:rPr lang="bg-BG" dirty="0"/>
              <a:t>Файловите формати, които поддържат това са:</a:t>
            </a:r>
          </a:p>
          <a:p>
            <a:pPr lvl="1"/>
            <a:r>
              <a:rPr lang="en-US" dirty="0"/>
              <a:t>PNG</a:t>
            </a:r>
          </a:p>
          <a:p>
            <a:pPr lvl="1"/>
            <a:r>
              <a:rPr lang="en-US" dirty="0"/>
              <a:t>GIF</a:t>
            </a:r>
          </a:p>
          <a:p>
            <a:pPr lvl="1"/>
            <a:r>
              <a:rPr lang="en-US" dirty="0"/>
              <a:t>TIF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͏Прозрачност на изображение</a:t>
            </a:r>
            <a:endParaRPr lang="en-US" dirty="0"/>
          </a:p>
        </p:txBody>
      </p:sp>
      <p:pic>
        <p:nvPicPr>
          <p:cNvPr id="8194" name="Picture 2" descr="java - Problem with gif with transparent background - Stack Overflow">
            <a:hlinkClick r:id="rId2"/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700" y="3509221"/>
            <a:ext cx="285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002" y="3920600"/>
            <a:ext cx="2610000" cy="261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64" y="3909106"/>
            <a:ext cx="3800969" cy="25339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524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Растерна графика </a:t>
            </a:r>
            <a:r>
              <a:rPr lang="bg-BG" sz="2800" dirty="0">
                <a:solidFill>
                  <a:schemeClr val="bg2"/>
                </a:solidFill>
              </a:rPr>
              <a:t>– изображение, което се състои от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Векторна графика </a:t>
            </a:r>
            <a:r>
              <a:rPr lang="bg-BG" sz="2800" dirty="0">
                <a:solidFill>
                  <a:schemeClr val="bg2"/>
                </a:solidFill>
              </a:rPr>
              <a:t>– изображение, съставено от множество обекти, изградени от </a:t>
            </a:r>
            <a:r>
              <a:rPr lang="bg-BG" sz="2800" b="1" dirty="0">
                <a:solidFill>
                  <a:schemeClr val="bg2"/>
                </a:solidFill>
              </a:rPr>
              <a:t>вектори  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Основни</a:t>
            </a:r>
            <a:r>
              <a:rPr lang="bg-BG" sz="2800" b="1" dirty="0">
                <a:solidFill>
                  <a:schemeClr val="bg2"/>
                </a:solidFill>
              </a:rPr>
              <a:t> графични формати</a:t>
            </a:r>
            <a:r>
              <a:rPr lang="bg-BG" sz="2800" dirty="0">
                <a:solidFill>
                  <a:schemeClr val="bg2"/>
                </a:solidFill>
              </a:rPr>
              <a:t>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BMP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JPG</a:t>
            </a:r>
            <a:r>
              <a:rPr lang="en-US" sz="2400" dirty="0">
                <a:solidFill>
                  <a:schemeClr val="bg2"/>
                </a:solidFill>
              </a:rPr>
              <a:t> (</a:t>
            </a:r>
            <a:r>
              <a:rPr lang="en-US" sz="2400" b="1" dirty="0">
                <a:solidFill>
                  <a:schemeClr val="bg2"/>
                </a:solidFill>
              </a:rPr>
              <a:t>JPEG</a:t>
            </a:r>
            <a:r>
              <a:rPr lang="en-US" sz="2400" dirty="0">
                <a:solidFill>
                  <a:schemeClr val="bg2"/>
                </a:solidFill>
              </a:rPr>
              <a:t>)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GIF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PNG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>
                <a:solidFill>
                  <a:schemeClr val="bg2"/>
                </a:solidFill>
              </a:rPr>
              <a:t>TIF</a:t>
            </a:r>
            <a:r>
              <a:rPr lang="en-US" sz="2400" dirty="0">
                <a:solidFill>
                  <a:schemeClr val="bg2"/>
                </a:solidFill>
              </a:rPr>
              <a:t> (</a:t>
            </a:r>
            <a:r>
              <a:rPr lang="en-US" sz="2400" b="1" dirty="0">
                <a:solidFill>
                  <a:schemeClr val="bg2"/>
                </a:solidFill>
              </a:rPr>
              <a:t>TIFF</a:t>
            </a:r>
            <a:r>
              <a:rPr lang="en-US" sz="2400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000" y="1224000"/>
            <a:ext cx="2606250" cy="260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9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046000" y="1121143"/>
            <a:ext cx="7020000" cy="5546589"/>
          </a:xfrm>
        </p:spPr>
        <p:txBody>
          <a:bodyPr>
            <a:normAutofit lnSpcReduction="10000"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Растерна графика </a:t>
            </a:r>
            <a:r>
              <a:rPr lang="bg-BG" dirty="0"/>
              <a:t>– изображения, които се състоят от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</a:p>
          <a:p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ru-RU" b="1" dirty="0"/>
              <a:t>най-малкият елемент</a:t>
            </a:r>
            <a:r>
              <a:rPr lang="ru-RU" dirty="0"/>
              <a:t>, който изгражда двумерно цифрово изображение</a:t>
            </a:r>
          </a:p>
          <a:p>
            <a:pPr lvl="1"/>
            <a:r>
              <a:rPr lang="ru-RU" dirty="0"/>
              <a:t>Подредени са в </a:t>
            </a:r>
            <a:r>
              <a:rPr lang="ru-RU" b="1" dirty="0"/>
              <a:t>двумерна правоъгълна решекта </a:t>
            </a:r>
            <a:r>
              <a:rPr lang="ru-RU" dirty="0"/>
              <a:t>(растер)</a:t>
            </a:r>
          </a:p>
          <a:p>
            <a:pPr lvl="1"/>
            <a:r>
              <a:rPr lang="ru-RU" dirty="0"/>
              <a:t>Могат да бъдат с </a:t>
            </a:r>
            <a:r>
              <a:rPr lang="ru-RU" b="1" dirty="0"/>
              <a:t>различни цветове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е растерната графика?</a:t>
            </a:r>
            <a:endParaRPr lang="en-US" dirty="0"/>
          </a:p>
        </p:txBody>
      </p:sp>
      <p:pic>
        <p:nvPicPr>
          <p:cNvPr id="4098" name="Picture 2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000" y="1841037"/>
            <a:ext cx="3387914" cy="477729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56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Поради особеностите на </a:t>
            </a:r>
            <a:r>
              <a:rPr lang="ru-RU" b="1" dirty="0"/>
              <a:t>човешкото зрение </a:t>
            </a:r>
            <a:r>
              <a:rPr lang="ru-RU" dirty="0"/>
              <a:t>и малките размери на пискелите отделните точки се </a:t>
            </a:r>
            <a:r>
              <a:rPr lang="ru-RU" b="1" dirty="0"/>
              <a:t>сливат</a:t>
            </a:r>
            <a:r>
              <a:rPr lang="ru-RU" dirty="0"/>
              <a:t> в </a:t>
            </a:r>
            <a:r>
              <a:rPr lang="ru-RU" b="1" dirty="0"/>
              <a:t>цялостно изображение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r="10276" b="3646"/>
          <a:stretch/>
        </p:blipFill>
        <p:spPr>
          <a:xfrm>
            <a:off x="381000" y="2909250"/>
            <a:ext cx="5535000" cy="3804750"/>
          </a:xfrm>
          <a:prstGeom prst="rect">
            <a:avLst/>
          </a:prstGeom>
        </p:spPr>
      </p:pic>
      <p:pic>
        <p:nvPicPr>
          <p:cNvPr id="3082" name="Picture 10" descr="Pixelowe rysunki ✔️ - 26 ✔️ - Wattpad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000" y="3789000"/>
            <a:ext cx="1707477" cy="192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1" t="8804" r="42415" b="57351"/>
          <a:stretch/>
        </p:blipFill>
        <p:spPr>
          <a:xfrm>
            <a:off x="6574808" y="2565292"/>
            <a:ext cx="4858602" cy="40791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64580">
            <a:off x="2089290" y="3739979"/>
            <a:ext cx="1823243" cy="1823243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88477" y="4568816"/>
            <a:ext cx="2475000" cy="270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75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Основните </a:t>
            </a:r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bg-BG" b="1" dirty="0"/>
              <a:t>растерната графика </a:t>
            </a:r>
            <a:r>
              <a:rPr lang="bg-BG" dirty="0"/>
              <a:t>са:</a:t>
            </a:r>
          </a:p>
          <a:p>
            <a:pPr lvl="1"/>
            <a:r>
              <a:rPr lang="bg-BG" dirty="0"/>
              <a:t>Разделителна способност</a:t>
            </a:r>
          </a:p>
          <a:p>
            <a:pPr lvl="1"/>
            <a:r>
              <a:rPr lang="bg-BG" dirty="0"/>
              <a:t>Размер</a:t>
            </a:r>
          </a:p>
          <a:p>
            <a:pPr lvl="1"/>
            <a:r>
              <a:rPr lang="bg-BG" dirty="0"/>
              <a:t>Дълбочина на цвета</a:t>
            </a:r>
          </a:p>
          <a:p>
            <a:pPr lvl="1"/>
            <a:r>
              <a:rPr lang="bg-BG" dirty="0"/>
              <a:t>Цветност</a:t>
            </a:r>
          </a:p>
          <a:p>
            <a:pPr lvl="1"/>
            <a:r>
              <a:rPr lang="bg-BG" dirty="0"/>
              <a:t>Цветови модел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характеристики</a:t>
            </a:r>
            <a:endParaRPr lang="en-US" dirty="0"/>
          </a:p>
        </p:txBody>
      </p:sp>
      <p:pic>
        <p:nvPicPr>
          <p:cNvPr id="5122" name="Picture 2" descr="https://upload.wikimedia.org/wikipedia/commons/thumb/2/2b/Pixel-example.png/270px-Pixel-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402" y="3249000"/>
            <a:ext cx="6244028" cy="293700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87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Броя на цветовете има значение при </a:t>
            </a:r>
            <a:r>
              <a:rPr lang="bg-BG" b="1" dirty="0"/>
              <a:t>съхраняване</a:t>
            </a:r>
            <a:r>
              <a:rPr lang="bg-BG" dirty="0"/>
              <a:t> на </a:t>
            </a:r>
            <a:r>
              <a:rPr lang="bg-BG" b="1" dirty="0"/>
              <a:t>информация</a:t>
            </a:r>
            <a:r>
              <a:rPr lang="bg-BG" dirty="0"/>
              <a:t> за </a:t>
            </a:r>
            <a:r>
              <a:rPr lang="bg-BG" b="1" dirty="0"/>
              <a:t>цветовете</a:t>
            </a:r>
            <a:r>
              <a:rPr lang="bg-BG" dirty="0"/>
              <a:t> във файла на изображението</a:t>
            </a:r>
          </a:p>
          <a:p>
            <a:r>
              <a:rPr lang="bg-BG" dirty="0"/>
              <a:t>За всеки </a:t>
            </a:r>
            <a:r>
              <a:rPr lang="bg-BG" b="1" dirty="0"/>
              <a:t>пиксел</a:t>
            </a:r>
            <a:r>
              <a:rPr lang="bg-BG" dirty="0"/>
              <a:t> при: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Черно-бяло</a:t>
            </a:r>
            <a:r>
              <a:rPr lang="bg-BG" dirty="0"/>
              <a:t> изображение е достатъчен </a:t>
            </a:r>
            <a:r>
              <a:rPr lang="bg-BG" b="1" dirty="0">
                <a:solidFill>
                  <a:schemeClr val="bg1"/>
                </a:solidFill>
              </a:rPr>
              <a:t>1</a:t>
            </a:r>
            <a:r>
              <a:rPr lang="bg-BG" b="1" dirty="0"/>
              <a:t> бит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256</a:t>
            </a:r>
            <a:r>
              <a:rPr lang="bg-BG" b="1" dirty="0"/>
              <a:t> 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8</a:t>
            </a:r>
            <a:r>
              <a:rPr lang="bg-BG" b="1" dirty="0"/>
              <a:t> бита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65 536 </a:t>
            </a:r>
            <a:r>
              <a:rPr lang="bg-BG" b="1" dirty="0"/>
              <a:t>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16</a:t>
            </a:r>
            <a:r>
              <a:rPr lang="bg-BG" b="1" dirty="0"/>
              <a:t> бита</a:t>
            </a:r>
          </a:p>
          <a:p>
            <a:pPr lvl="1"/>
            <a:r>
              <a:rPr lang="bg-BG" b="1" dirty="0"/>
              <a:t>͏</a:t>
            </a:r>
            <a:r>
              <a:rPr lang="bg-BG" b="1" dirty="0">
                <a:solidFill>
                  <a:schemeClr val="bg1"/>
                </a:solidFill>
              </a:rPr>
              <a:t>16.7 милиона</a:t>
            </a:r>
            <a:r>
              <a:rPr lang="bg-BG" b="1" dirty="0"/>
              <a:t> цвята </a:t>
            </a:r>
            <a:r>
              <a:rPr lang="bg-BG" dirty="0"/>
              <a:t>са необходими </a:t>
            </a:r>
            <a:r>
              <a:rPr lang="bg-BG" b="1" dirty="0">
                <a:solidFill>
                  <a:schemeClr val="bg1"/>
                </a:solidFill>
              </a:rPr>
              <a:t>24</a:t>
            </a:r>
            <a:r>
              <a:rPr lang="bg-BG" b="1" dirty="0"/>
              <a:t> бита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Броя на цветовете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7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>
            <a:normAutofit/>
          </a:bodyPr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Цветови модел </a:t>
            </a:r>
            <a:r>
              <a:rPr lang="bg-BG" dirty="0"/>
              <a:t>– използва се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цветовете</a:t>
            </a:r>
            <a:r>
              <a:rPr lang="bg-BG" dirty="0"/>
              <a:t> при растерната графика</a:t>
            </a:r>
          </a:p>
          <a:p>
            <a:r>
              <a:rPr lang="bg-BG" b="1" dirty="0"/>
              <a:t>Най-разпространените</a:t>
            </a:r>
            <a:r>
              <a:rPr lang="bg-BG" dirty="0"/>
              <a:t> са:</a:t>
            </a:r>
          </a:p>
          <a:p>
            <a:pPr lvl="1"/>
            <a:r>
              <a:rPr lang="en-US" dirty="0"/>
              <a:t>͏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>
                <a:solidFill>
                  <a:schemeClr val="accent2"/>
                </a:solidFill>
              </a:rPr>
              <a:t>G</a:t>
            </a:r>
            <a:r>
              <a:rPr lang="en-US" dirty="0">
                <a:solidFill>
                  <a:schemeClr val="accent3"/>
                </a:solidFill>
              </a:rPr>
              <a:t>B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/>
              <a:t>ed – </a:t>
            </a:r>
            <a:r>
              <a:rPr lang="bg-BG" dirty="0"/>
              <a:t>червено, </a:t>
            </a:r>
            <a:r>
              <a:rPr lang="en-US" dirty="0">
                <a:solidFill>
                  <a:schemeClr val="accent2"/>
                </a:solidFill>
              </a:rPr>
              <a:t>G</a:t>
            </a:r>
            <a:r>
              <a:rPr lang="en-US" dirty="0"/>
              <a:t>reen – </a:t>
            </a:r>
            <a:r>
              <a:rPr lang="bg-BG" dirty="0"/>
              <a:t>зелено, </a:t>
            </a:r>
            <a:r>
              <a:rPr lang="en-US" dirty="0">
                <a:solidFill>
                  <a:schemeClr val="accent3"/>
                </a:solidFill>
              </a:rPr>
              <a:t>B</a:t>
            </a:r>
            <a:r>
              <a:rPr lang="en-US" dirty="0"/>
              <a:t>lue – </a:t>
            </a:r>
            <a:r>
              <a:rPr lang="bg-BG" dirty="0"/>
              <a:t>синьо</a:t>
            </a:r>
            <a:r>
              <a:rPr lang="en-US" dirty="0"/>
              <a:t>)</a:t>
            </a:r>
            <a:endParaRPr lang="bg-BG" dirty="0"/>
          </a:p>
          <a:p>
            <a:pPr lvl="2"/>
            <a:r>
              <a:rPr lang="bg-BG" b="1" dirty="0"/>
              <a:t>Мониторите</a:t>
            </a:r>
            <a:r>
              <a:rPr lang="bg-BG" dirty="0"/>
              <a:t>, </a:t>
            </a:r>
            <a:r>
              <a:rPr lang="bg-BG" b="1" dirty="0"/>
              <a:t>скенерите</a:t>
            </a:r>
            <a:r>
              <a:rPr lang="bg-BG" dirty="0"/>
              <a:t>, и </a:t>
            </a:r>
            <a:r>
              <a:rPr lang="bg-BG" b="1" dirty="0"/>
              <a:t>цифровите</a:t>
            </a:r>
            <a:r>
              <a:rPr lang="bg-BG" dirty="0"/>
              <a:t> </a:t>
            </a:r>
            <a:r>
              <a:rPr lang="bg-BG" b="1" dirty="0"/>
              <a:t>фотоапарати</a:t>
            </a:r>
            <a:r>
              <a:rPr lang="bg-BG" dirty="0"/>
              <a:t> го използват</a:t>
            </a:r>
          </a:p>
          <a:p>
            <a:pPr lvl="1"/>
            <a:r>
              <a:rPr lang="en-US" b="1" dirty="0"/>
              <a:t>͏</a:t>
            </a:r>
            <a:r>
              <a:rPr lang="en-US" b="1" dirty="0">
                <a:solidFill>
                  <a:srgbClr val="00FFFF"/>
                </a:solidFill>
              </a:rPr>
              <a:t>C</a:t>
            </a:r>
            <a:r>
              <a:rPr lang="en-US" b="1" dirty="0">
                <a:solidFill>
                  <a:srgbClr val="FF00FF"/>
                </a:solidFill>
              </a:rPr>
              <a:t>M</a:t>
            </a:r>
            <a:r>
              <a:rPr lang="en-US" b="1" dirty="0">
                <a:solidFill>
                  <a:srgbClr val="FFDA00"/>
                </a:solidFill>
              </a:rPr>
              <a:t>Y</a:t>
            </a:r>
            <a:r>
              <a:rPr lang="en-US" b="1" dirty="0">
                <a:solidFill>
                  <a:srgbClr val="080808"/>
                </a:solidFill>
              </a:rPr>
              <a:t>K</a:t>
            </a:r>
            <a:r>
              <a:rPr lang="en-US" dirty="0"/>
              <a:t> (</a:t>
            </a:r>
            <a:r>
              <a:rPr lang="en-US" b="1" dirty="0">
                <a:solidFill>
                  <a:srgbClr val="00FFFF"/>
                </a:solidFill>
              </a:rPr>
              <a:t>C</a:t>
            </a:r>
            <a:r>
              <a:rPr lang="en-US" dirty="0"/>
              <a:t>yan – </a:t>
            </a:r>
            <a:r>
              <a:rPr lang="bg-BG" dirty="0"/>
              <a:t>синьо-зелен</a:t>
            </a:r>
            <a:r>
              <a:rPr lang="en-US" dirty="0"/>
              <a:t>, </a:t>
            </a:r>
            <a:r>
              <a:rPr lang="en-US" b="1" dirty="0">
                <a:solidFill>
                  <a:srgbClr val="FF00FF"/>
                </a:solidFill>
              </a:rPr>
              <a:t>M</a:t>
            </a:r>
            <a:r>
              <a:rPr lang="en-US" dirty="0"/>
              <a:t>agenta – </a:t>
            </a:r>
            <a:r>
              <a:rPr lang="bg-BG" dirty="0"/>
              <a:t>пурпурен</a:t>
            </a:r>
            <a:r>
              <a:rPr lang="en-US" dirty="0"/>
              <a:t>, </a:t>
            </a:r>
            <a:r>
              <a:rPr lang="en-US" b="1" dirty="0">
                <a:solidFill>
                  <a:srgbClr val="FFDA00"/>
                </a:solidFill>
              </a:rPr>
              <a:t>Y</a:t>
            </a:r>
            <a:r>
              <a:rPr lang="en-US" dirty="0"/>
              <a:t>ellow – </a:t>
            </a:r>
            <a:r>
              <a:rPr lang="bg-BG" dirty="0"/>
              <a:t>жълто</a:t>
            </a:r>
            <a:r>
              <a:rPr lang="en-US" dirty="0"/>
              <a:t>, Blac</a:t>
            </a:r>
            <a:r>
              <a:rPr lang="en-US" b="1" dirty="0">
                <a:solidFill>
                  <a:srgbClr val="080808"/>
                </a:solidFill>
              </a:rPr>
              <a:t>K</a:t>
            </a:r>
            <a:r>
              <a:rPr lang="en-US" dirty="0"/>
              <a:t> – </a:t>
            </a:r>
            <a:r>
              <a:rPr lang="bg-BG" dirty="0"/>
              <a:t>черно</a:t>
            </a:r>
            <a:r>
              <a:rPr lang="en-US" dirty="0"/>
              <a:t>)</a:t>
            </a:r>
            <a:endParaRPr lang="bg-BG" dirty="0"/>
          </a:p>
          <a:p>
            <a:pPr lvl="2"/>
            <a:r>
              <a:rPr lang="bg-BG" b="1" dirty="0"/>
              <a:t>Печатащите</a:t>
            </a:r>
            <a:r>
              <a:rPr lang="bg-BG" dirty="0"/>
              <a:t> </a:t>
            </a:r>
            <a:r>
              <a:rPr lang="bg-BG" b="1" dirty="0"/>
              <a:t>устройства</a:t>
            </a:r>
            <a:r>
              <a:rPr lang="bg-BG" dirty="0"/>
              <a:t> го използват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Цветови модел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75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Основният недостатък на растерната графика е </a:t>
            </a:r>
            <a:r>
              <a:rPr lang="bg-BG" b="1" dirty="0"/>
              <a:t>загубата</a:t>
            </a:r>
            <a:r>
              <a:rPr lang="bg-BG" dirty="0"/>
              <a:t> на </a:t>
            </a:r>
            <a:r>
              <a:rPr lang="bg-BG" b="1" dirty="0"/>
              <a:t>качеството</a:t>
            </a:r>
            <a:r>
              <a:rPr lang="bg-BG" dirty="0"/>
              <a:t> при </a:t>
            </a:r>
            <a:r>
              <a:rPr lang="bg-BG" b="1" dirty="0"/>
              <a:t>промяна</a:t>
            </a:r>
            <a:r>
              <a:rPr lang="bg-BG" dirty="0"/>
              <a:t> на </a:t>
            </a:r>
            <a:r>
              <a:rPr lang="bg-BG" b="1" dirty="0"/>
              <a:t>размера</a:t>
            </a:r>
            <a:r>
              <a:rPr lang="bg-BG" dirty="0"/>
              <a:t> на изображението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Недостатъци при растерната графика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908" y="2844000"/>
            <a:ext cx="5618185" cy="374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1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5725</TotalTime>
  <Words>974</Words>
  <Application>Microsoft Office PowerPoint</Application>
  <PresentationFormat>Widescreen</PresentationFormat>
  <Paragraphs>166</Paragraphs>
  <Slides>29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Основни файлови формати при създаване и обработка на изображения</vt:lpstr>
      <vt:lpstr>Съдържание</vt:lpstr>
      <vt:lpstr>Растерна графика</vt:lpstr>
      <vt:lpstr>Какво е растерната графика?</vt:lpstr>
      <vt:lpstr>Растерна графика</vt:lpstr>
      <vt:lpstr>Основни характеристики</vt:lpstr>
      <vt:lpstr>Броя на цветовете</vt:lpstr>
      <vt:lpstr>Цветови модел</vt:lpstr>
      <vt:lpstr>Недостатъци при растерната графика</vt:lpstr>
      <vt:lpstr>Програми за обработка на растерна графика</vt:lpstr>
      <vt:lpstr>Векторна графика</vt:lpstr>
      <vt:lpstr>Какво е векторна графика?</vt:lpstr>
      <vt:lpstr>Векторна графика</vt:lpstr>
      <vt:lpstr>Основни характеристики</vt:lpstr>
      <vt:lpstr>Недостатъци при векторната графика</vt:lpstr>
      <vt:lpstr>Програми за обработка на векторна графика</vt:lpstr>
      <vt:lpstr>Растерна срещу векторна графика</vt:lpstr>
      <vt:lpstr>Основни графични файлови формати</vt:lpstr>
      <vt:lpstr>Основни графични файлови формати</vt:lpstr>
      <vt:lpstr>BMP формат</vt:lpstr>
      <vt:lpstr>JPG формат</vt:lpstr>
      <vt:lpstr>GIF формат</vt:lpstr>
      <vt:lpstr>PNG формат</vt:lpstr>
      <vt:lpstr>TIF формат</vt:lpstr>
      <vt:lpstr>͏Прозрачност на изображение</vt:lpstr>
      <vt:lpstr>͏Прозрачност на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Основни файлови формати при създаване и обработка на изображения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1124</cp:revision>
  <dcterms:created xsi:type="dcterms:W3CDTF">2018-05-23T13:08:44Z</dcterms:created>
  <dcterms:modified xsi:type="dcterms:W3CDTF">2025-08-30T09:19:12Z</dcterms:modified>
  <cp:category/>
</cp:coreProperties>
</file>

<file path=docProps/thumbnail.jpeg>
</file>